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9" r:id="rId12"/>
    <p:sldId id="270" r:id="rId13"/>
    <p:sldId id="265" r:id="rId14"/>
    <p:sldId id="267" r:id="rId15"/>
  </p:sldIdLst>
  <p:sldSz cx="14630400" cy="8229600"/>
  <p:notesSz cx="8229600" cy="14630400"/>
  <p:embeddedFontLst>
    <p:embeddedFont>
      <p:font typeface="Heebo Light" pitchFamily="2" charset="-79"/>
      <p:regular r:id="rId17"/>
    </p:embeddedFont>
    <p:embeddedFont>
      <p:font typeface="Montserrat" panose="00000500000000000000" pitchFamily="2" charset="0"/>
      <p:regular r:id="rId1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6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29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B1640-14B5-6AAA-62AD-D9DA526A1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4C0C6-0DC1-8F5D-D7F6-B2740E5C7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E6D1A-52B3-808F-4FA4-1D2CC7078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D1754-F7E4-6B99-3489-E9C5374829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87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8663F-2251-C4A3-9D8E-55AA9F25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28D0F-06AF-71A0-54AC-9D2E086D3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4F2D0F-3CFA-44D2-8267-EBED0A953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2DCD6-BCB6-7EBB-360A-4A0DF1E84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55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58D3-C335-404E-2E37-AC08DEDDF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A11A5-FAE5-3166-9566-4E4649222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AE533-8F91-D35D-77B6-9F94166ED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BB25-8EEC-55E6-980F-1FC31E51C9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3871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 en Composantes Principales (ACP) avec Python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696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 document présente une étude utilisant l'Analyse en Composantes Principales (ACP) et la technique de Clustering pour identifier les pays les plus prometteurs pour l'exportation de poulet.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565071"/>
            <a:ext cx="5137785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9257" y="1515428"/>
            <a:ext cx="7705487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technique de Clustering permet de regrouper les pays en fonction de leurs caractéristiques similaires. Ces groupes permettent de cibler des stratégies marketing spécifiques.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2732723"/>
            <a:ext cx="1027509" cy="16440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55019" y="2938224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55019" y="3382566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 caractéristiques des pays, telles que la consommation de poulet, les revenus par habitant et le taux d'urbanisation.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57" y="4376738"/>
            <a:ext cx="1027509" cy="16440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5019" y="458223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Regroupement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55019" y="5026581"/>
            <a:ext cx="6369725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 pays en clusters, en fonction de leurs similarités.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57" y="6020753"/>
            <a:ext cx="1027509" cy="16440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55019" y="6226254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55019" y="6670596"/>
            <a:ext cx="6369725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 clusters les plus pertinents pour l'exportation de poulet.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97580-96AB-6CFD-AE43-35D562849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70C87AB-F316-FCE8-39EB-D1B21A45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2F768B2-92A0-A782-BB01-9D30754716D0}"/>
              </a:ext>
            </a:extLst>
          </p:cNvPr>
          <p:cNvSpPr/>
          <p:nvPr/>
        </p:nvSpPr>
        <p:spPr>
          <a:xfrm>
            <a:off x="719257" y="565071"/>
            <a:ext cx="5137785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Clustering</a:t>
            </a:r>
            <a:endParaRPr lang="en-US" sz="40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7E4113F-D621-96BC-4BDE-2BAC1AE24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2732723"/>
            <a:ext cx="1027509" cy="1644015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9B6B1BC0-0560-FFF3-05E0-81448A03819E}"/>
              </a:ext>
            </a:extLst>
          </p:cNvPr>
          <p:cNvSpPr/>
          <p:nvPr/>
        </p:nvSpPr>
        <p:spPr>
          <a:xfrm>
            <a:off x="2055019" y="2938224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</a:t>
            </a:r>
            <a:endParaRPr lang="en-US" sz="20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0D253A6-70C5-0E17-DE76-A2664D5ED9E2}"/>
              </a:ext>
            </a:extLst>
          </p:cNvPr>
          <p:cNvSpPr/>
          <p:nvPr/>
        </p:nvSpPr>
        <p:spPr>
          <a:xfrm>
            <a:off x="2055019" y="3382566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 caractéristiques des pays, telles que la consommation de poulet, les revenus par habitant et le taux d'urbanisation.</a:t>
            </a:r>
            <a:endParaRPr lang="en-US" sz="160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32FE60CF-6294-03CF-4132-72A63C181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57" y="4376738"/>
            <a:ext cx="1027509" cy="1644015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E804F2C5-6597-2984-D172-AE47F15B6B54}"/>
              </a:ext>
            </a:extLst>
          </p:cNvPr>
          <p:cNvSpPr/>
          <p:nvPr/>
        </p:nvSpPr>
        <p:spPr>
          <a:xfrm>
            <a:off x="2055019" y="458223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Regroupement</a:t>
            </a: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650875F-1633-828E-471A-32C1D952003F}"/>
              </a:ext>
            </a:extLst>
          </p:cNvPr>
          <p:cNvSpPr/>
          <p:nvPr/>
        </p:nvSpPr>
        <p:spPr>
          <a:xfrm>
            <a:off x="2055019" y="5026581"/>
            <a:ext cx="6369725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 pays en clusters, en fonction de leurs similarités.</a:t>
            </a:r>
            <a:endParaRPr lang="en-US" sz="1600" dirty="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C863735D-16E2-E371-D4BB-37AD80F1F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57" y="6020753"/>
            <a:ext cx="1027509" cy="1644015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00432224-ED25-D9BC-2A03-463CADFFFAEB}"/>
              </a:ext>
            </a:extLst>
          </p:cNvPr>
          <p:cNvSpPr/>
          <p:nvPr/>
        </p:nvSpPr>
        <p:spPr>
          <a:xfrm>
            <a:off x="2055019" y="6226254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</a:t>
            </a:r>
            <a:endParaRPr lang="en-US" sz="20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F26E0EEE-B568-7D23-DE88-4F8DB670752F}"/>
              </a:ext>
            </a:extLst>
          </p:cNvPr>
          <p:cNvSpPr/>
          <p:nvPr/>
        </p:nvSpPr>
        <p:spPr>
          <a:xfrm>
            <a:off x="2055019" y="6670596"/>
            <a:ext cx="6369725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 clusters les plus pertinents pour l'exportation de poulet.</a:t>
            </a:r>
            <a:endParaRPr lang="en-US" sz="16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BEE503A-E9B5-E01D-619F-B6865A572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590" y="1904950"/>
            <a:ext cx="7157754" cy="59968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4417127-97DA-E28B-C38E-02C12F976A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56" y="1921251"/>
            <a:ext cx="7472646" cy="5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290C7-7CAB-58F1-B807-16C2571D3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A604D5A-94F3-2047-68D4-30666925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45432"/>
            <a:ext cx="5486400" cy="82298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4EB47A5-DBC4-A11A-8314-43F63624DD6A}"/>
              </a:ext>
            </a:extLst>
          </p:cNvPr>
          <p:cNvSpPr/>
          <p:nvPr/>
        </p:nvSpPr>
        <p:spPr>
          <a:xfrm>
            <a:off x="0" y="-45432"/>
            <a:ext cx="14577059" cy="83601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E1E556D-60BA-A240-995D-4D75EE88B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730" y="4190891"/>
            <a:ext cx="9525000" cy="38634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C1CB77F-96E6-39A8-AB5E-361725986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730" y="-45432"/>
            <a:ext cx="9525000" cy="357838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18C1C41-C084-E32E-A1D6-C18EA0DBD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1" y="53340"/>
            <a:ext cx="5044439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8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387" y="516969"/>
            <a:ext cx="4709160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 des clusters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3387" y="1385054"/>
            <a:ext cx="7830026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Chaque cluster est analysé pour identifier les caractéristiques communes des pays qui le composent. Cela permet de comprendre le profil des consommateurs de poulet dans chaque groupe.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387" y="2497336"/>
            <a:ext cx="469225" cy="4692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3387" y="3154204"/>
            <a:ext cx="307621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 des consommateurs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143387" y="3559969"/>
            <a:ext cx="783002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âge, revenus, préférences alimentaires.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387" y="4423410"/>
            <a:ext cx="469225" cy="4692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43387" y="5080278"/>
            <a:ext cx="236886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Demande en poulet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143387" y="5486043"/>
            <a:ext cx="783002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Consommation, types de produits préférés.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387" y="6349484"/>
            <a:ext cx="469225" cy="4692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43387" y="7006352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Marché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143387" y="7412117"/>
            <a:ext cx="783002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Taille du marché, concurrence, politiques commerciales.</a:t>
            </a:r>
            <a:endParaRPr lang="en-US" sz="145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2AF4063-C5C3-F48E-62A9-12DA41240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2390" y="-11042"/>
            <a:ext cx="7127476" cy="824064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B575BA6-4644-F62C-AF6A-AD9915F61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474" y="-11041"/>
            <a:ext cx="7569537" cy="82406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2628"/>
            <a:ext cx="91380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Recommandations stratégiques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50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Les résultats de l'analyse des clusters permettent de formuler des recommandations stratégiques pour l'exportation de poulet vers les pays cibles.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2805"/>
            <a:ext cx="2983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Stratégies marketing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739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Développer des stratégies marketing adaptées aux caractéristiques de chaque cluster.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92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Partenariats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9739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Etablir des partenariats avec des entreprises locales dans les pays cibles.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158978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5393412"/>
            <a:ext cx="2915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 approfondie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28224" y="588383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Effectuer une analyse de marché plus approfondie pour les pays cibles.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5158978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451396" y="5393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Développement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51396" y="588383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Développer un plan marketing spécifique pour chaque pays cible.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5158978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874568" y="5393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Mise en œuvre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874568" y="588383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Mettre en œuvre les stratégies d'exportation et surveiller les résultats.</a:t>
            </a:r>
            <a:endParaRPr lang="en-US" sz="175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1763709-FD3D-EF18-517D-35E822B7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13590" cy="82905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53" y="591622"/>
            <a:ext cx="6840974" cy="70462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012" y="677228"/>
            <a:ext cx="5937885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Préparation des données</a:t>
            </a:r>
            <a:endParaRPr lang="en-US" sz="3700" dirty="0"/>
          </a:p>
        </p:txBody>
      </p:sp>
      <p:sp>
        <p:nvSpPr>
          <p:cNvPr id="5" name="Text 1"/>
          <p:cNvSpPr/>
          <p:nvPr/>
        </p:nvSpPr>
        <p:spPr>
          <a:xfrm>
            <a:off x="664012" y="1554718"/>
            <a:ext cx="5987177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Les données utilisées dans cette étude sont collectées auprès de sources fiables comme la FAO et la Banque mondiale. Les données sont nettoyées et préparées pour l'analyse.</a:t>
            </a:r>
            <a:endParaRPr lang="en-US" sz="1450" dirty="0"/>
          </a:p>
        </p:txBody>
      </p:sp>
      <p:sp>
        <p:nvSpPr>
          <p:cNvPr id="6" name="Shape 2"/>
          <p:cNvSpPr/>
          <p:nvPr/>
        </p:nvSpPr>
        <p:spPr>
          <a:xfrm>
            <a:off x="937141" y="2678906"/>
            <a:ext cx="22860" cy="4873466"/>
          </a:xfrm>
          <a:prstGeom prst="roundRect">
            <a:avLst>
              <a:gd name="adj" fmla="val 348597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1139130" y="3094196"/>
            <a:ext cx="664012" cy="22860"/>
          </a:xfrm>
          <a:prstGeom prst="roundRect">
            <a:avLst>
              <a:gd name="adj" fmla="val 348597"/>
            </a:avLst>
          </a:prstGeom>
          <a:solidFill>
            <a:srgbClr val="4A2C85"/>
          </a:solidFill>
          <a:ln/>
        </p:spPr>
      </p:sp>
      <p:sp>
        <p:nvSpPr>
          <p:cNvPr id="8" name="Shape 4"/>
          <p:cNvSpPr/>
          <p:nvPr/>
        </p:nvSpPr>
        <p:spPr>
          <a:xfrm>
            <a:off x="735151" y="2892266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97195" y="2963347"/>
            <a:ext cx="10275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992035" y="2868573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992035" y="3278862"/>
            <a:ext cx="4659154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 données sur la consommation de poulet, la démographie, les revenus et les politiques commerciales.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1139130" y="4984313"/>
            <a:ext cx="664012" cy="22860"/>
          </a:xfrm>
          <a:prstGeom prst="roundRect">
            <a:avLst>
              <a:gd name="adj" fmla="val 348597"/>
            </a:avLst>
          </a:prstGeom>
          <a:solidFill>
            <a:srgbClr val="4A2C85"/>
          </a:solidFill>
          <a:ln/>
        </p:spPr>
      </p:sp>
      <p:sp>
        <p:nvSpPr>
          <p:cNvPr id="13" name="Shape 9"/>
          <p:cNvSpPr/>
          <p:nvPr/>
        </p:nvSpPr>
        <p:spPr>
          <a:xfrm>
            <a:off x="735151" y="4782383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67787" y="4853464"/>
            <a:ext cx="16156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992035" y="4556998"/>
            <a:ext cx="2605401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Nettoyage et jointure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992034" y="4967287"/>
            <a:ext cx="4802381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Suppression des </a:t>
            </a:r>
            <a:r>
              <a:rPr lang="en-US" sz="14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valeurs</a:t>
            </a: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manquantes</a:t>
            </a: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et liaison entre les  différents documents</a:t>
            </a:r>
            <a:endParaRPr lang="en-US" sz="1450" dirty="0"/>
          </a:p>
        </p:txBody>
      </p:sp>
      <p:sp>
        <p:nvSpPr>
          <p:cNvPr id="17" name="Shape 13"/>
          <p:cNvSpPr/>
          <p:nvPr/>
        </p:nvSpPr>
        <p:spPr>
          <a:xfrm>
            <a:off x="1139130" y="6570821"/>
            <a:ext cx="664012" cy="22860"/>
          </a:xfrm>
          <a:prstGeom prst="roundRect">
            <a:avLst>
              <a:gd name="adj" fmla="val 348597"/>
            </a:avLst>
          </a:prstGeom>
          <a:solidFill>
            <a:srgbClr val="4A2C85"/>
          </a:solidFill>
          <a:ln/>
        </p:spPr>
      </p:sp>
      <p:sp>
        <p:nvSpPr>
          <p:cNvPr id="18" name="Shape 14"/>
          <p:cNvSpPr/>
          <p:nvPr/>
        </p:nvSpPr>
        <p:spPr>
          <a:xfrm>
            <a:off x="735151" y="6368891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68263" y="6439972"/>
            <a:ext cx="16049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992035" y="6345198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Préparation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1992035" y="6755487"/>
            <a:ext cx="4659154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Transformation des données pour les rendre compatibles avec l'ACP.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1761" y="235267"/>
            <a:ext cx="5967412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ACP - Analyse P.E.S.T.E.L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" y="990065"/>
            <a:ext cx="14215302" cy="635291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" y="7261130"/>
            <a:ext cx="14461720" cy="902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08992" y="306332"/>
            <a:ext cx="9812298" cy="589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ACP - Définir les composantes principales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96433" y="895334"/>
            <a:ext cx="1331118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Résultats de l'ACP n°1 - Comparatif de la méthode du coude, seuil de KSS, règle de Kaiser et méthode des bâtons brisés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159"/>
            <a:ext cx="14630400" cy="68974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32365" y="180450"/>
            <a:ext cx="916566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ACP - Définir les individus outliers</a:t>
            </a:r>
            <a:endParaRPr lang="en-US" sz="425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5E00CF-D4BB-B139-38DE-09ECF923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89723"/>
            <a:ext cx="7315200" cy="72398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E7B3E3-22B9-0EE2-30B5-8CB314946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288"/>
            <a:ext cx="7315200" cy="71849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7964" y="329476"/>
            <a:ext cx="11014353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ACP - Identification visuels et statistique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687"/>
            <a:ext cx="14630400" cy="69859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8" y="60556"/>
            <a:ext cx="14509644" cy="81690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9761" y="222587"/>
            <a:ext cx="6070878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ACP - Etude des variables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966810" y="1201626"/>
            <a:ext cx="342352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Corrélation des variables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" y="2412484"/>
            <a:ext cx="5138023" cy="47928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7453" y="1169215"/>
            <a:ext cx="315932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Cercle des corrélations</a:t>
            </a:r>
            <a:endParaRPr lang="en-US" sz="22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FEB741-3A8E-B0C6-0998-AABE3179F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534" y="1998720"/>
            <a:ext cx="4401866" cy="6213375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98D922B9-8A80-871C-C8EA-8C04C6EAE130}"/>
              </a:ext>
            </a:extLst>
          </p:cNvPr>
          <p:cNvSpPr/>
          <p:nvPr/>
        </p:nvSpPr>
        <p:spPr>
          <a:xfrm>
            <a:off x="10240068" y="1052372"/>
            <a:ext cx="435399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Cercle des correlations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2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normaliser</a:t>
            </a:r>
            <a:endParaRPr lang="en-US" sz="22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55EC47F-BBB8-45CA-A1F3-620BC0DD7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118" y="1998721"/>
            <a:ext cx="5001949" cy="6213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5D464-9032-8CF5-C256-6EDEF39F4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E830B1E-A8A5-6DC2-76A1-122B7F26B2F9}"/>
              </a:ext>
            </a:extLst>
          </p:cNvPr>
          <p:cNvSpPr/>
          <p:nvPr/>
        </p:nvSpPr>
        <p:spPr>
          <a:xfrm>
            <a:off x="4279702" y="513874"/>
            <a:ext cx="6070878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ACP - Etude des variables</a:t>
            </a:r>
            <a:endParaRPr lang="en-US" sz="36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B46546-C463-E0FC-926A-7FA4D461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4657"/>
            <a:ext cx="6885267" cy="66949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85C5EE-EAE2-EFD2-D1ED-8C8E4BBB9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873" y="1534658"/>
            <a:ext cx="7651872" cy="669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9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480</Words>
  <Application>Microsoft Office PowerPoint</Application>
  <PresentationFormat>Personnalisé</PresentationFormat>
  <Paragraphs>73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Montserrat</vt:lpstr>
      <vt:lpstr>Heebo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WadJa</cp:lastModifiedBy>
  <cp:revision>6</cp:revision>
  <dcterms:created xsi:type="dcterms:W3CDTF">2024-10-25T19:28:24Z</dcterms:created>
  <dcterms:modified xsi:type="dcterms:W3CDTF">2024-10-26T03:43:11Z</dcterms:modified>
</cp:coreProperties>
</file>